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2" r:id="rId6"/>
    <p:sldId id="261" r:id="rId7"/>
    <p:sldId id="264" r:id="rId8"/>
    <p:sldId id="263" r:id="rId9"/>
    <p:sldId id="266" r:id="rId10"/>
    <p:sldId id="265" r:id="rId11"/>
    <p:sldId id="268" r:id="rId12"/>
    <p:sldId id="269" r:id="rId13"/>
    <p:sldId id="267" r:id="rId14"/>
    <p:sldId id="270" r:id="rId15"/>
    <p:sldId id="271" r:id="rId16"/>
    <p:sldId id="273" r:id="rId17"/>
    <p:sldId id="274" r:id="rId18"/>
    <p:sldId id="276" r:id="rId19"/>
    <p:sldId id="277" r:id="rId20"/>
    <p:sldId id="275" r:id="rId21"/>
    <p:sldId id="278" r:id="rId22"/>
    <p:sldId id="279" r:id="rId23"/>
    <p:sldId id="285" r:id="rId24"/>
    <p:sldId id="286" r:id="rId25"/>
    <p:sldId id="290" r:id="rId26"/>
    <p:sldId id="287" r:id="rId27"/>
    <p:sldId id="292" r:id="rId28"/>
    <p:sldId id="288" r:id="rId29"/>
    <p:sldId id="289" r:id="rId30"/>
    <p:sldId id="291" r:id="rId31"/>
    <p:sldId id="305" r:id="rId32"/>
    <p:sldId id="306" r:id="rId33"/>
    <p:sldId id="307" r:id="rId34"/>
    <p:sldId id="308" r:id="rId35"/>
    <p:sldId id="309" r:id="rId36"/>
    <p:sldId id="312" r:id="rId37"/>
    <p:sldId id="310" r:id="rId38"/>
    <p:sldId id="311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5" d="100"/>
          <a:sy n="125" d="100"/>
        </p:scale>
        <p:origin x="119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7C3F878-F5E8-489B-AC8A-64F2A7E22C28}" type="datetimeFigureOut">
              <a:rPr lang="en-US" smtClean="0"/>
              <a:pPr/>
              <a:t>12/2/2014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12/2/2014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12/2/2014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12/2/2014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12/2/2014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12/2/2014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12/2/2014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12/2/2014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12/2/2014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7C3F878-F5E8-489B-AC8A-64F2A7E22C28}" type="datetimeFigureOut">
              <a:rPr lang="en-US" smtClean="0"/>
              <a:pPr/>
              <a:t>12/2/2014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7C3F878-F5E8-489B-AC8A-64F2A7E22C28}" type="datetimeFigureOut">
              <a:rPr lang="en-US" smtClean="0"/>
              <a:pPr/>
              <a:t>12/2/2014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7C3F878-F5E8-489B-AC8A-64F2A7E22C28}" type="datetimeFigureOut">
              <a:rPr lang="en-US" smtClean="0"/>
              <a:pPr/>
              <a:t>12/2/2014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651FC063-5EA9-49AF-AFAF-D68C9E82B23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OSCE Questions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For JCM on 3 Dec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09305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F/91</a:t>
            </a:r>
          </a:p>
          <a:p>
            <a:r>
              <a:rPr lang="en-US" dirty="0" smtClean="0"/>
              <a:t>History of Old CVA on aspirin</a:t>
            </a:r>
          </a:p>
          <a:p>
            <a:r>
              <a:rPr lang="en-US" dirty="0" smtClean="0"/>
              <a:t>She lost balance and fell backward, landed with </a:t>
            </a:r>
            <a:r>
              <a:rPr lang="en-US" dirty="0" err="1" smtClean="0"/>
              <a:t>occupit</a:t>
            </a:r>
            <a:endParaRPr lang="en-US" dirty="0" smtClean="0"/>
          </a:p>
          <a:p>
            <a:r>
              <a:rPr lang="en-US" dirty="0" smtClean="0"/>
              <a:t>All along GCS 15/15 and no focal sign</a:t>
            </a:r>
          </a:p>
          <a:p>
            <a:r>
              <a:rPr lang="en-US" dirty="0" smtClean="0"/>
              <a:t>There is abrasion and hematoma over </a:t>
            </a:r>
            <a:r>
              <a:rPr lang="en-US" dirty="0" err="1" smtClean="0"/>
              <a:t>occpiut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01529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37663"/>
            <a:ext cx="7315200" cy="1154097"/>
          </a:xfrm>
        </p:spPr>
        <p:txBody>
          <a:bodyPr/>
          <a:lstStyle/>
          <a:p>
            <a:r>
              <a:rPr lang="en-US" dirty="0" smtClean="0"/>
              <a:t>CT Brain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FSDHb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723" y="2150172"/>
            <a:ext cx="4159188" cy="4159188"/>
          </a:xfrm>
          <a:prstGeom prst="rect">
            <a:avLst/>
          </a:prstGeom>
        </p:spPr>
      </p:pic>
      <p:pic>
        <p:nvPicPr>
          <p:cNvPr id="5" name="Picture 4" descr="FSDHc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2789" y="2150171"/>
            <a:ext cx="4158517" cy="4158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306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90618"/>
            <a:ext cx="7315200" cy="1154097"/>
          </a:xfrm>
        </p:spPr>
        <p:txBody>
          <a:bodyPr/>
          <a:lstStyle/>
          <a:p>
            <a:r>
              <a:rPr lang="en-US" dirty="0" smtClean="0"/>
              <a:t>CT Brain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FSDHd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880" y="2092160"/>
            <a:ext cx="4139467" cy="4139467"/>
          </a:xfrm>
          <a:prstGeom prst="rect">
            <a:avLst/>
          </a:prstGeom>
        </p:spPr>
      </p:pic>
      <p:pic>
        <p:nvPicPr>
          <p:cNvPr id="5" name="Picture 4" descr="FSDHg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9145" y="2092160"/>
            <a:ext cx="4139467" cy="4139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773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Name 2 CT findings in this lady (2 marks)</a:t>
            </a:r>
          </a:p>
          <a:p>
            <a:r>
              <a:rPr lang="en-US" dirty="0" smtClean="0"/>
              <a:t>Answers:</a:t>
            </a:r>
          </a:p>
          <a:p>
            <a:pPr lvl="1"/>
            <a:r>
              <a:rPr lang="en-US" dirty="0" smtClean="0"/>
              <a:t>A </a:t>
            </a:r>
            <a:r>
              <a:rPr lang="en-US" dirty="0" err="1" smtClean="0"/>
              <a:t>Hyperdensity</a:t>
            </a:r>
            <a:r>
              <a:rPr lang="en-US" dirty="0" smtClean="0"/>
              <a:t> at right side of the </a:t>
            </a:r>
            <a:r>
              <a:rPr lang="en-US" dirty="0" err="1" smtClean="0"/>
              <a:t>interhemispheric</a:t>
            </a:r>
            <a:r>
              <a:rPr lang="en-US" dirty="0" smtClean="0"/>
              <a:t> fissure</a:t>
            </a:r>
          </a:p>
          <a:p>
            <a:pPr marL="365760" lvl="1" indent="0">
              <a:buNone/>
            </a:pPr>
            <a:r>
              <a:rPr lang="en-US" dirty="0" smtClean="0"/>
              <a:t>OR</a:t>
            </a:r>
          </a:p>
          <a:p>
            <a:pPr lvl="1"/>
            <a:r>
              <a:rPr lang="en-US" dirty="0" smtClean="0"/>
              <a:t>Acute </a:t>
            </a:r>
            <a:r>
              <a:rPr lang="en-US" dirty="0" err="1" smtClean="0"/>
              <a:t>Falx</a:t>
            </a:r>
            <a:r>
              <a:rPr lang="en-US" dirty="0" smtClean="0"/>
              <a:t> Subdural </a:t>
            </a:r>
            <a:r>
              <a:rPr lang="en-US" dirty="0" err="1" smtClean="0"/>
              <a:t>hemoatoma</a:t>
            </a:r>
            <a:endParaRPr lang="en-US" dirty="0" smtClean="0"/>
          </a:p>
          <a:p>
            <a:pPr lvl="1"/>
            <a:r>
              <a:rPr lang="en-US" dirty="0" smtClean="0"/>
              <a:t>Cerebral atrophy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28991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are the possible clinical symptoms associated with this condition? (2 marks)</a:t>
            </a:r>
          </a:p>
          <a:p>
            <a:r>
              <a:rPr lang="en-US" dirty="0" smtClean="0"/>
              <a:t>Answers:</a:t>
            </a:r>
          </a:p>
          <a:p>
            <a:pPr lvl="1"/>
            <a:r>
              <a:rPr lang="en-US" dirty="0" smtClean="0"/>
              <a:t>Contralateral </a:t>
            </a:r>
            <a:r>
              <a:rPr lang="en-US" dirty="0" err="1" smtClean="0"/>
              <a:t>Monoparesis</a:t>
            </a:r>
            <a:endParaRPr lang="en-US" dirty="0" smtClean="0"/>
          </a:p>
          <a:p>
            <a:pPr lvl="1"/>
            <a:r>
              <a:rPr lang="en-US" dirty="0" smtClean="0"/>
              <a:t>Nonspecific Symptoms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12116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Name 2 risk factors for this condition (1 marks)</a:t>
            </a:r>
          </a:p>
          <a:p>
            <a:r>
              <a:rPr lang="en-US" dirty="0" smtClean="0"/>
              <a:t>Answer:</a:t>
            </a:r>
          </a:p>
          <a:p>
            <a:pPr lvl="1"/>
            <a:r>
              <a:rPr lang="en-US" dirty="0" smtClean="0"/>
              <a:t>Anticoagulants</a:t>
            </a:r>
          </a:p>
          <a:p>
            <a:pPr lvl="1"/>
            <a:r>
              <a:rPr lang="en-US" dirty="0" smtClean="0"/>
              <a:t>Antiplatelet agents</a:t>
            </a:r>
          </a:p>
          <a:p>
            <a:pPr lvl="1"/>
            <a:r>
              <a:rPr lang="en-US" dirty="0" smtClean="0"/>
              <a:t>Frontal or occipital </a:t>
            </a:r>
            <a:r>
              <a:rPr lang="en-US" dirty="0" err="1" smtClean="0"/>
              <a:t>constusion</a:t>
            </a:r>
            <a:endParaRPr lang="en-US" dirty="0" smtClean="0"/>
          </a:p>
          <a:p>
            <a:pPr lvl="1"/>
            <a:r>
              <a:rPr lang="en-US" dirty="0" smtClean="0"/>
              <a:t>Elderly</a:t>
            </a:r>
          </a:p>
        </p:txBody>
      </p:sp>
    </p:spTree>
    <p:extLst>
      <p:ext uri="{BB962C8B-B14F-4D97-AF65-F5344CB8AC3E}">
        <p14:creationId xmlns:p14="http://schemas.microsoft.com/office/powerpoint/2010/main" val="18251086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M/52 </a:t>
            </a:r>
          </a:p>
          <a:p>
            <a:r>
              <a:rPr lang="en-US" dirty="0" smtClean="0"/>
              <a:t>Known BPH and hyperlipidemia</a:t>
            </a:r>
          </a:p>
          <a:p>
            <a:r>
              <a:rPr lang="en-US" dirty="0" smtClean="0"/>
              <a:t>Chest pain 1.5 </a:t>
            </a:r>
            <a:r>
              <a:rPr lang="en-US" dirty="0" err="1" smtClean="0"/>
              <a:t>hrs</a:t>
            </a:r>
            <a:r>
              <a:rPr lang="en-US" dirty="0" smtClean="0"/>
              <a:t> with sweating before AED attendance by ambulance</a:t>
            </a:r>
          </a:p>
          <a:p>
            <a:r>
              <a:rPr lang="en-US" dirty="0" smtClean="0"/>
              <a:t>GCS15/15, BP 120/87mmHg, P 68/min, SpO2 100% RA</a:t>
            </a:r>
          </a:p>
          <a:p>
            <a:r>
              <a:rPr lang="en-US" dirty="0" smtClean="0"/>
              <a:t>Not in CHF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60064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ECG</a:t>
            </a:r>
            <a:endParaRPr lang="en-US" dirty="0"/>
          </a:p>
        </p:txBody>
      </p:sp>
      <p:pic>
        <p:nvPicPr>
          <p:cNvPr id="4" name="Picture 3" descr="scan0022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45" t="8634" r="18890" b="22993"/>
          <a:stretch/>
        </p:blipFill>
        <p:spPr>
          <a:xfrm rot="16200000">
            <a:off x="2596191" y="1022562"/>
            <a:ext cx="4453095" cy="598298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255390" y="2163826"/>
            <a:ext cx="1558843" cy="95647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906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</a:t>
            </a:r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Give 3 important ECG findings (1.5 marks)</a:t>
            </a:r>
          </a:p>
          <a:p>
            <a:r>
              <a:rPr lang="en-US" dirty="0" smtClean="0"/>
              <a:t>Answers:</a:t>
            </a:r>
          </a:p>
          <a:p>
            <a:pPr lvl="1"/>
            <a:r>
              <a:rPr lang="en-US" dirty="0" err="1" smtClean="0"/>
              <a:t>Upsloping</a:t>
            </a:r>
            <a:r>
              <a:rPr lang="en-US" dirty="0" smtClean="0"/>
              <a:t> STE at V2-4</a:t>
            </a:r>
          </a:p>
          <a:p>
            <a:pPr lvl="1"/>
            <a:r>
              <a:rPr lang="en-US" dirty="0" smtClean="0"/>
              <a:t>STE lead I and </a:t>
            </a:r>
            <a:r>
              <a:rPr lang="en-US" dirty="0" err="1" smtClean="0"/>
              <a:t>aVL</a:t>
            </a:r>
            <a:endParaRPr lang="en-US" dirty="0" smtClean="0"/>
          </a:p>
          <a:p>
            <a:pPr lvl="1"/>
            <a:r>
              <a:rPr lang="en-US" dirty="0" smtClean="0"/>
              <a:t>STD lead II, III, </a:t>
            </a:r>
            <a:r>
              <a:rPr lang="en-US" dirty="0" err="1" smtClean="0"/>
              <a:t>aVF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1608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</a:t>
            </a:r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the cause for this condition and ECG features? (1 mark)</a:t>
            </a:r>
          </a:p>
          <a:p>
            <a:r>
              <a:rPr lang="en-US" dirty="0" smtClean="0"/>
              <a:t>Answer </a:t>
            </a:r>
          </a:p>
          <a:p>
            <a:pPr lvl="1"/>
            <a:r>
              <a:rPr lang="en-US" dirty="0" smtClean="0"/>
              <a:t>De Winter ST/T </a:t>
            </a:r>
            <a:r>
              <a:rPr lang="en-US" dirty="0" smtClean="0"/>
              <a:t>complex</a:t>
            </a:r>
          </a:p>
          <a:p>
            <a:pPr lvl="2"/>
            <a:r>
              <a:rPr lang="en-US" dirty="0" smtClean="0"/>
              <a:t>A STEMI equivalent</a:t>
            </a:r>
            <a:endParaRPr lang="en-US" dirty="0" smtClean="0"/>
          </a:p>
          <a:p>
            <a:pPr lvl="1"/>
            <a:r>
              <a:rPr lang="en-US" dirty="0" smtClean="0"/>
              <a:t>Suggestive of </a:t>
            </a:r>
            <a:r>
              <a:rPr lang="en-US" dirty="0" err="1" smtClean="0"/>
              <a:t>pLAD</a:t>
            </a:r>
            <a:r>
              <a:rPr lang="en-US" dirty="0" smtClean="0"/>
              <a:t> occlusion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86550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F/8 Good past health</a:t>
            </a:r>
          </a:p>
          <a:p>
            <a:r>
              <a:rPr lang="en-US" dirty="0" smtClean="0"/>
              <a:t>She has fever with some URI symptoms for past few days. She starts to complain right leg pain for 2 days with a limping gait. No </a:t>
            </a:r>
            <a:r>
              <a:rPr lang="en-US" dirty="0" smtClean="0"/>
              <a:t>previous history </a:t>
            </a:r>
            <a:r>
              <a:rPr lang="en-US" dirty="0" smtClean="0"/>
              <a:t>of injury </a:t>
            </a:r>
            <a:r>
              <a:rPr lang="en-US" dirty="0" smtClean="0"/>
              <a:t>is </a:t>
            </a:r>
            <a:r>
              <a:rPr lang="en-US" dirty="0" smtClean="0"/>
              <a:t>noted.</a:t>
            </a:r>
          </a:p>
          <a:p>
            <a:r>
              <a:rPr lang="en-US" dirty="0" smtClean="0"/>
              <a:t>Temp38.5 degree, stable vitals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10793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</a:t>
            </a:r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no contraindication, Suggest 2 oral medicines with proven mortality benefit you would give him? (1 mark)</a:t>
            </a:r>
          </a:p>
          <a:p>
            <a:r>
              <a:rPr lang="en-US" dirty="0" smtClean="0"/>
              <a:t>Answer:</a:t>
            </a:r>
          </a:p>
          <a:p>
            <a:pPr lvl="1"/>
            <a:r>
              <a:rPr lang="en-US" dirty="0" smtClean="0"/>
              <a:t>Aspirin</a:t>
            </a:r>
          </a:p>
          <a:p>
            <a:pPr lvl="1"/>
            <a:r>
              <a:rPr lang="en-US" dirty="0" smtClean="0"/>
              <a:t>Plavix, </a:t>
            </a:r>
            <a:r>
              <a:rPr lang="en-US" dirty="0" err="1" smtClean="0"/>
              <a:t>Brillinta</a:t>
            </a:r>
            <a:r>
              <a:rPr lang="en-US" dirty="0" smtClean="0"/>
              <a:t>, or </a:t>
            </a:r>
            <a:r>
              <a:rPr lang="en-US" dirty="0" err="1" smtClean="0"/>
              <a:t>Effient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2775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Suggest one metabolic condition which can cause similar ECG pattern (0.5 mark)</a:t>
            </a:r>
          </a:p>
          <a:p>
            <a:r>
              <a:rPr lang="en-US" dirty="0" smtClean="0"/>
              <a:t>Answer:</a:t>
            </a:r>
            <a:endParaRPr lang="en-US" dirty="0"/>
          </a:p>
          <a:p>
            <a:pPr lvl="1"/>
            <a:r>
              <a:rPr lang="en-US" dirty="0" smtClean="0"/>
              <a:t>Tall T due to hyperkalemia</a:t>
            </a:r>
          </a:p>
        </p:txBody>
      </p:sp>
    </p:spTree>
    <p:extLst>
      <p:ext uri="{BB962C8B-B14F-4D97-AF65-F5344CB8AC3E}">
        <p14:creationId xmlns:p14="http://schemas.microsoft.com/office/powerpoint/2010/main" val="24760951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the your </a:t>
            </a:r>
            <a:r>
              <a:rPr lang="en-US" smtClean="0"/>
              <a:t>treatment plan? </a:t>
            </a:r>
            <a:r>
              <a:rPr lang="en-US" dirty="0" smtClean="0"/>
              <a:t>(1 mark)</a:t>
            </a:r>
          </a:p>
          <a:p>
            <a:r>
              <a:rPr lang="en-US" dirty="0" smtClean="0"/>
              <a:t>Answer:</a:t>
            </a:r>
          </a:p>
          <a:p>
            <a:pPr lvl="1"/>
            <a:r>
              <a:rPr lang="en-US" dirty="0" smtClean="0"/>
              <a:t>Consult cardiac for primary PCI</a:t>
            </a:r>
          </a:p>
          <a:p>
            <a:pPr lvl="1"/>
            <a:r>
              <a:rPr lang="en-US" dirty="0" smtClean="0"/>
              <a:t>Admit CCU for close monitoring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705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M/44</a:t>
            </a:r>
          </a:p>
          <a:p>
            <a:r>
              <a:rPr lang="en-US" dirty="0" smtClean="0"/>
              <a:t>Non-smoker</a:t>
            </a:r>
          </a:p>
          <a:p>
            <a:r>
              <a:rPr lang="en-US" dirty="0" smtClean="0"/>
              <a:t>c/o gradual onset dyspnea, headache, sensation of face and throat swelling especially during supine position for 1 week</a:t>
            </a:r>
          </a:p>
          <a:p>
            <a:r>
              <a:rPr lang="en-US" dirty="0" smtClean="0"/>
              <a:t>BP 124/76mmHg, P 94/min, SpO2 97% (RA)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95718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SVCO1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26" b="1122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2528103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VCO2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4627" r="-6462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4801930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the diagnosis? (1 mark)</a:t>
            </a:r>
          </a:p>
          <a:p>
            <a:r>
              <a:rPr lang="en-US" dirty="0" smtClean="0"/>
              <a:t>Answer:</a:t>
            </a:r>
          </a:p>
          <a:p>
            <a:pPr lvl="1"/>
            <a:r>
              <a:rPr lang="en-US" dirty="0" smtClean="0"/>
              <a:t>Lung/ </a:t>
            </a:r>
            <a:r>
              <a:rPr lang="en-US" dirty="0" err="1" smtClean="0"/>
              <a:t>mediastinal</a:t>
            </a:r>
            <a:r>
              <a:rPr lang="en-US" dirty="0" smtClean="0"/>
              <a:t> mass</a:t>
            </a:r>
          </a:p>
          <a:p>
            <a:pPr lvl="1"/>
            <a:r>
              <a:rPr lang="en-US" dirty="0" smtClean="0"/>
              <a:t>SVC syndrome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04608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2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Name 2 life-threatening conditions associated with the syndrome. (1 mark)</a:t>
            </a:r>
          </a:p>
          <a:p>
            <a:r>
              <a:rPr lang="en-US" dirty="0" smtClean="0"/>
              <a:t>Answer:</a:t>
            </a:r>
          </a:p>
          <a:p>
            <a:pPr lvl="1"/>
            <a:r>
              <a:rPr lang="en-US" dirty="0" smtClean="0"/>
              <a:t>Cerebral edema </a:t>
            </a:r>
            <a:r>
              <a:rPr lang="en-US" dirty="0" smtClean="0">
                <a:sym typeface="Wingdings"/>
              </a:rPr>
              <a:t> confusion</a:t>
            </a:r>
          </a:p>
          <a:p>
            <a:pPr lvl="1"/>
            <a:r>
              <a:rPr lang="en-US" dirty="0" smtClean="0">
                <a:sym typeface="Wingdings"/>
              </a:rPr>
              <a:t>Laryngeal edema  UAO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8873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3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Suggest 3 causes of the syndrome. (1.5 marks)</a:t>
            </a:r>
          </a:p>
          <a:p>
            <a:r>
              <a:rPr lang="en-US" dirty="0" smtClean="0"/>
              <a:t>Answer:</a:t>
            </a:r>
          </a:p>
          <a:p>
            <a:pPr lvl="1"/>
            <a:r>
              <a:rPr lang="en-US" dirty="0" smtClean="0"/>
              <a:t>Malignancy (CA lung, lymphoma)</a:t>
            </a:r>
          </a:p>
          <a:p>
            <a:pPr lvl="1"/>
            <a:r>
              <a:rPr lang="en-US" dirty="0" smtClean="0"/>
              <a:t>Iatrogenic (e.g. catheter-related)</a:t>
            </a:r>
          </a:p>
          <a:p>
            <a:pPr lvl="1"/>
            <a:r>
              <a:rPr lang="en-US" dirty="0" err="1" smtClean="0"/>
              <a:t>Mediastinal</a:t>
            </a:r>
            <a:r>
              <a:rPr lang="en-US" dirty="0" smtClean="0"/>
              <a:t> </a:t>
            </a:r>
            <a:r>
              <a:rPr lang="en-US" dirty="0" smtClean="0"/>
              <a:t>fibrosis/ </a:t>
            </a:r>
            <a:r>
              <a:rPr lang="en-US" dirty="0" smtClean="0"/>
              <a:t>vascular disease (</a:t>
            </a:r>
            <a:r>
              <a:rPr lang="en-US" dirty="0" err="1" smtClean="0"/>
              <a:t>vasculitis</a:t>
            </a:r>
            <a:r>
              <a:rPr lang="en-US" dirty="0" smtClean="0"/>
              <a:t>, extrinsic compression by aortic aneurysm)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515639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Suggest 1 further investigations for this patient to delineate the cause. (0.5 mark)</a:t>
            </a:r>
          </a:p>
          <a:p>
            <a:r>
              <a:rPr lang="en-US" dirty="0" smtClean="0"/>
              <a:t>Answer:</a:t>
            </a:r>
          </a:p>
          <a:p>
            <a:pPr lvl="1"/>
            <a:r>
              <a:rPr lang="en-US" dirty="0" smtClean="0"/>
              <a:t>Contrast CT thorax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67933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Name 4 possible diagnoses for her complaints (2marks)</a:t>
            </a:r>
          </a:p>
          <a:p>
            <a:r>
              <a:rPr lang="en-US" dirty="0" smtClean="0"/>
              <a:t>Answers:</a:t>
            </a:r>
          </a:p>
          <a:p>
            <a:pPr lvl="1"/>
            <a:r>
              <a:rPr lang="en-US" dirty="0" smtClean="0"/>
              <a:t>Septic Arthritis</a:t>
            </a:r>
          </a:p>
          <a:p>
            <a:pPr lvl="1"/>
            <a:r>
              <a:rPr lang="en-US" dirty="0" smtClean="0"/>
              <a:t>Transient </a:t>
            </a:r>
            <a:r>
              <a:rPr lang="en-US" dirty="0" err="1" smtClean="0"/>
              <a:t>synovitis</a:t>
            </a:r>
            <a:r>
              <a:rPr lang="en-US" dirty="0" smtClean="0"/>
              <a:t> of hip</a:t>
            </a:r>
          </a:p>
          <a:p>
            <a:pPr lvl="1"/>
            <a:r>
              <a:rPr lang="en-US" dirty="0" smtClean="0"/>
              <a:t>Leukemia</a:t>
            </a:r>
          </a:p>
          <a:p>
            <a:pPr lvl="1"/>
            <a:r>
              <a:rPr lang="en-US" dirty="0" err="1" smtClean="0"/>
              <a:t>Perthes</a:t>
            </a:r>
            <a:r>
              <a:rPr lang="en-US" dirty="0" smtClean="0"/>
              <a:t> disease</a:t>
            </a:r>
          </a:p>
          <a:p>
            <a:pPr lvl="1"/>
            <a:r>
              <a:rPr lang="en-US" dirty="0" smtClean="0"/>
              <a:t>NAI</a:t>
            </a:r>
          </a:p>
          <a:p>
            <a:pPr lvl="1"/>
            <a:r>
              <a:rPr lang="en-US" dirty="0" smtClean="0"/>
              <a:t>SCFE ( not acceptable as it occurs in older age)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090650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Suggest </a:t>
            </a:r>
            <a:r>
              <a:rPr lang="en-US" dirty="0"/>
              <a:t>2</a:t>
            </a:r>
            <a:r>
              <a:rPr lang="en-US" dirty="0" smtClean="0"/>
              <a:t> treatments in this case. (1 mark)</a:t>
            </a:r>
          </a:p>
          <a:p>
            <a:r>
              <a:rPr lang="en-US" dirty="0" smtClean="0"/>
              <a:t>Answer:</a:t>
            </a:r>
          </a:p>
          <a:p>
            <a:pPr lvl="1"/>
            <a:r>
              <a:rPr lang="en-US" dirty="0" smtClean="0"/>
              <a:t>Urgent referral for RT</a:t>
            </a:r>
          </a:p>
          <a:p>
            <a:pPr lvl="1"/>
            <a:r>
              <a:rPr lang="en-US" dirty="0" smtClean="0"/>
              <a:t>Endovascular stenting</a:t>
            </a:r>
          </a:p>
          <a:p>
            <a:pPr lvl="1"/>
            <a:r>
              <a:rPr lang="en-US" dirty="0" smtClean="0"/>
              <a:t>Steroid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526862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M/56</a:t>
            </a:r>
          </a:p>
          <a:p>
            <a:r>
              <a:rPr lang="en-US" dirty="0" smtClean="0"/>
              <a:t>History of alcoholic liver cirrhosis with portal hypertension</a:t>
            </a:r>
          </a:p>
          <a:p>
            <a:r>
              <a:rPr lang="en-US" dirty="0" smtClean="0"/>
              <a:t>S/F with left chest wall contusion</a:t>
            </a:r>
          </a:p>
          <a:p>
            <a:r>
              <a:rPr lang="en-US" dirty="0" smtClean="0"/>
              <a:t>BP 84/58mmHg, P 80/min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034631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 descr="splenic injury 1.jpg"/>
          <p:cNvPicPr>
            <a:picLocks noGrp="1" noChangeAspect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5" r="5595"/>
          <a:stretch>
            <a:fillRect/>
          </a:stretch>
        </p:blipFill>
        <p:spPr/>
      </p:pic>
      <p:pic>
        <p:nvPicPr>
          <p:cNvPr id="10" name="Content Placeholder 9" descr="splenic injury 3.jpg"/>
          <p:cNvPicPr>
            <a:picLocks noGrp="1" noChangeAspect="1"/>
          </p:cNvPicPr>
          <p:nvPr>
            <p:ph sz="quarter" idx="1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4" r="5614"/>
          <a:stretch>
            <a:fillRect/>
          </a:stretch>
        </p:blipFill>
        <p:spPr/>
      </p:pic>
      <p:sp>
        <p:nvSpPr>
          <p:cNvPr id="2" name="向右箭號 1"/>
          <p:cNvSpPr/>
          <p:nvPr/>
        </p:nvSpPr>
        <p:spPr>
          <a:xfrm rot="7778573">
            <a:off x="4224401" y="3397649"/>
            <a:ext cx="313098" cy="2514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向右箭號 5"/>
          <p:cNvSpPr/>
          <p:nvPr/>
        </p:nvSpPr>
        <p:spPr>
          <a:xfrm rot="7778573">
            <a:off x="7503598" y="3252868"/>
            <a:ext cx="313098" cy="2514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7817054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1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Describe 3 abnormalities on the CT images (1.5 marks)</a:t>
            </a:r>
          </a:p>
          <a:p>
            <a:r>
              <a:rPr lang="en-US" dirty="0" smtClean="0"/>
              <a:t>Answer:</a:t>
            </a:r>
          </a:p>
          <a:p>
            <a:pPr lvl="1"/>
            <a:r>
              <a:rPr lang="en-US" dirty="0" smtClean="0"/>
              <a:t>Splenic laceration</a:t>
            </a:r>
          </a:p>
          <a:p>
            <a:pPr lvl="1"/>
            <a:r>
              <a:rPr lang="en-US" dirty="0" err="1" smtClean="0"/>
              <a:t>Hemoperitoneum</a:t>
            </a:r>
            <a:endParaRPr lang="en-US" dirty="0" smtClean="0"/>
          </a:p>
          <a:p>
            <a:pPr lvl="1"/>
            <a:r>
              <a:rPr lang="en-US" dirty="0" smtClean="0"/>
              <a:t>Fracture left rib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1150016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the most likely cause of hypotension in the patient? (0.5 mark)</a:t>
            </a:r>
          </a:p>
          <a:p>
            <a:r>
              <a:rPr lang="en-US" dirty="0" smtClean="0"/>
              <a:t>Answer:</a:t>
            </a:r>
          </a:p>
          <a:p>
            <a:pPr lvl="1"/>
            <a:r>
              <a:rPr lang="en-US" dirty="0" smtClean="0"/>
              <a:t>Hemorrhagic shock secondary to splenic injury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208910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Question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the classification and the grading of this injury? (1 mark)</a:t>
            </a:r>
          </a:p>
          <a:p>
            <a:r>
              <a:rPr lang="en-US" dirty="0" smtClean="0"/>
              <a:t>Answers:</a:t>
            </a:r>
          </a:p>
          <a:p>
            <a:pPr lvl="1"/>
            <a:r>
              <a:rPr lang="en-US" dirty="0" smtClean="0"/>
              <a:t>AAST (American Association for the Surgery of Trauma)</a:t>
            </a:r>
          </a:p>
          <a:p>
            <a:pPr lvl="1"/>
            <a:r>
              <a:rPr lang="en-US" dirty="0" smtClean="0"/>
              <a:t>Grade III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055180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21217" cy="1376978"/>
          </a:xfrm>
        </p:spPr>
        <p:txBody>
          <a:bodyPr>
            <a:normAutofit fontScale="90000"/>
          </a:bodyPr>
          <a:lstStyle/>
          <a:p>
            <a:r>
              <a:rPr lang="en-US" altLang="zh-TW" dirty="0" smtClean="0"/>
              <a:t>AAST Spleen Injury Grading</a:t>
            </a:r>
            <a:endParaRPr lang="zh-TW" altLang="en-US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9373" y="1889760"/>
            <a:ext cx="3192515" cy="4507390"/>
          </a:xfrm>
        </p:spPr>
      </p:pic>
    </p:spTree>
    <p:extLst>
      <p:ext uri="{BB962C8B-B14F-4D97-AF65-F5344CB8AC3E}">
        <p14:creationId xmlns:p14="http://schemas.microsoft.com/office/powerpoint/2010/main" val="244622921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Suggest 2 treatments if non-operative management is adopted for this patient (1 mark)</a:t>
            </a:r>
          </a:p>
          <a:p>
            <a:r>
              <a:rPr lang="en-US" dirty="0" smtClean="0"/>
              <a:t>Answers:</a:t>
            </a:r>
          </a:p>
          <a:p>
            <a:pPr lvl="1"/>
            <a:r>
              <a:rPr lang="en-US" dirty="0" smtClean="0"/>
              <a:t>Correction of underlying coagulopathy</a:t>
            </a:r>
          </a:p>
          <a:p>
            <a:pPr lvl="1"/>
            <a:r>
              <a:rPr lang="en-US" dirty="0" smtClean="0"/>
              <a:t>Splenic artery embolization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673956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Suggest 2 indications of emergency laparotomy for this injury. (1 mark)</a:t>
            </a:r>
          </a:p>
          <a:p>
            <a:r>
              <a:rPr lang="en-US" dirty="0" smtClean="0"/>
              <a:t>Answers:</a:t>
            </a:r>
          </a:p>
          <a:p>
            <a:pPr lvl="1"/>
            <a:r>
              <a:rPr lang="en-US" dirty="0" smtClean="0"/>
              <a:t>Significant ongoing hemorrhage during observation</a:t>
            </a:r>
          </a:p>
          <a:p>
            <a:pPr lvl="1"/>
            <a:r>
              <a:rPr lang="en-US" dirty="0" smtClean="0"/>
              <a:t>Presence of hemodynamic instability requiring exploration for additional intra-abdominal injury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1207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Right hip USG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04"/>
          <a:stretch/>
        </p:blipFill>
        <p:spPr>
          <a:xfrm>
            <a:off x="147767" y="2476800"/>
            <a:ext cx="4498116" cy="3049588"/>
          </a:xfrm>
        </p:spPr>
      </p:pic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04"/>
          <a:stretch/>
        </p:blipFill>
        <p:spPr>
          <a:xfrm>
            <a:off x="4645883" y="2476800"/>
            <a:ext cx="4498117" cy="3049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62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>Left hip USG for comparison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38"/>
          <a:stretch/>
        </p:blipFill>
        <p:spPr>
          <a:xfrm>
            <a:off x="115350" y="2361600"/>
            <a:ext cx="4355850" cy="2955294"/>
          </a:xfrm>
        </p:spPr>
      </p:pic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46"/>
          <a:stretch/>
        </p:blipFill>
        <p:spPr>
          <a:xfrm>
            <a:off x="4652262" y="2361600"/>
            <a:ext cx="4308592" cy="2955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253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Give 2 </a:t>
            </a:r>
            <a:r>
              <a:rPr lang="en-US" dirty="0" err="1" smtClean="0"/>
              <a:t>sonographic</a:t>
            </a:r>
            <a:r>
              <a:rPr lang="en-US" dirty="0" smtClean="0"/>
              <a:t> findings for right hip scan (1mark)</a:t>
            </a:r>
          </a:p>
          <a:p>
            <a:r>
              <a:rPr lang="en-US" dirty="0" smtClean="0"/>
              <a:t>Answer:</a:t>
            </a:r>
          </a:p>
          <a:p>
            <a:pPr lvl="1"/>
            <a:r>
              <a:rPr lang="en-US" dirty="0" smtClean="0"/>
              <a:t>Distended anterior synovial space of right hip &gt;5mm OR &gt;2mm compared with the asymptomatic side</a:t>
            </a:r>
          </a:p>
          <a:p>
            <a:pPr lvl="1"/>
            <a:r>
              <a:rPr lang="en-US" dirty="0" smtClean="0"/>
              <a:t>Presence of </a:t>
            </a:r>
            <a:r>
              <a:rPr lang="en-US" dirty="0" err="1" smtClean="0"/>
              <a:t>echogenicic</a:t>
            </a:r>
            <a:r>
              <a:rPr lang="en-US" dirty="0" smtClean="0"/>
              <a:t> </a:t>
            </a:r>
            <a:r>
              <a:rPr lang="en-US" dirty="0" smtClean="0"/>
              <a:t>effusion, likely pus</a:t>
            </a:r>
          </a:p>
        </p:txBody>
      </p:sp>
    </p:spTree>
    <p:extLst>
      <p:ext uri="{BB962C8B-B14F-4D97-AF65-F5344CB8AC3E}">
        <p14:creationId xmlns:p14="http://schemas.microsoft.com/office/powerpoint/2010/main" val="35584122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invasive diagnostic procedure would you consider for her to confirm your diagnosis? (1 mark)</a:t>
            </a:r>
          </a:p>
          <a:p>
            <a:r>
              <a:rPr lang="en-US" dirty="0" smtClean="0"/>
              <a:t>Answer: </a:t>
            </a:r>
          </a:p>
          <a:p>
            <a:pPr lvl="1"/>
            <a:r>
              <a:rPr lang="en-US" dirty="0" smtClean="0"/>
              <a:t>Ultrasound guided </a:t>
            </a:r>
            <a:r>
              <a:rPr lang="en-US" dirty="0" err="1" smtClean="0"/>
              <a:t>arthrocentesis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24863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Suggest 4 auxiliary laboratory tests you would order for her condition (2 marks)</a:t>
            </a:r>
          </a:p>
          <a:p>
            <a:r>
              <a:rPr lang="en-US" smtClean="0"/>
              <a:t>Answers:</a:t>
            </a:r>
            <a:endParaRPr lang="en-US" dirty="0" smtClean="0"/>
          </a:p>
          <a:p>
            <a:pPr lvl="1"/>
            <a:r>
              <a:rPr lang="en-US" dirty="0" smtClean="0"/>
              <a:t>CBP with D/C</a:t>
            </a:r>
          </a:p>
          <a:p>
            <a:pPr lvl="1"/>
            <a:r>
              <a:rPr lang="en-US" dirty="0" smtClean="0"/>
              <a:t>ESR</a:t>
            </a:r>
          </a:p>
          <a:p>
            <a:pPr lvl="1"/>
            <a:r>
              <a:rPr lang="en-US" dirty="0" smtClean="0"/>
              <a:t>CRP</a:t>
            </a:r>
          </a:p>
          <a:p>
            <a:pPr lvl="1"/>
            <a:r>
              <a:rPr lang="en-US" dirty="0" smtClean="0"/>
              <a:t>Blood culture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40334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</a:t>
            </a:r>
            <a:r>
              <a:rPr lang="en-US" dirty="0" err="1" smtClean="0"/>
              <a:t>Diganosis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Septic Arthritis of right hip</a:t>
            </a:r>
          </a:p>
          <a:p>
            <a:r>
              <a:rPr lang="en-US" dirty="0" smtClean="0"/>
              <a:t>USG Guided </a:t>
            </a:r>
            <a:r>
              <a:rPr lang="en-US" dirty="0" err="1" smtClean="0"/>
              <a:t>arthrocentesis</a:t>
            </a:r>
            <a:r>
              <a:rPr lang="en-US" dirty="0" smtClean="0"/>
              <a:t> drained 10 mL of pus</a:t>
            </a:r>
          </a:p>
          <a:p>
            <a:r>
              <a:rPr lang="en-US" dirty="0" smtClean="0"/>
              <a:t>Blood C/ST and pus C/ST grew MSSA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007777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Pushpin.thmx</Template>
  <TotalTime>420</TotalTime>
  <Words>827</Words>
  <Application>Microsoft Office PowerPoint</Application>
  <PresentationFormat>如螢幕大小 (4:3)</PresentationFormat>
  <Paragraphs>162</Paragraphs>
  <Slides>38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38</vt:i4>
      </vt:variant>
    </vt:vector>
  </HeadingPairs>
  <TitlesOfParts>
    <vt:vector size="46" baseType="lpstr">
      <vt:lpstr>微軟正黑體</vt:lpstr>
      <vt:lpstr>新細明體</vt:lpstr>
      <vt:lpstr>Brush Script MT</vt:lpstr>
      <vt:lpstr>Constantia</vt:lpstr>
      <vt:lpstr>Franklin Gothic Book</vt:lpstr>
      <vt:lpstr>Rage Italic</vt:lpstr>
      <vt:lpstr>Wingdings</vt:lpstr>
      <vt:lpstr>Pushpin</vt:lpstr>
      <vt:lpstr>OSCE Questions</vt:lpstr>
      <vt:lpstr>Case 1</vt:lpstr>
      <vt:lpstr>Question 1</vt:lpstr>
      <vt:lpstr>Right hip USG</vt:lpstr>
      <vt:lpstr>Left hip USG for comparison</vt:lpstr>
      <vt:lpstr>Question 2</vt:lpstr>
      <vt:lpstr>Question 3</vt:lpstr>
      <vt:lpstr>Question 4</vt:lpstr>
      <vt:lpstr>Final Diganosis</vt:lpstr>
      <vt:lpstr>Case 2</vt:lpstr>
      <vt:lpstr>CT Brain</vt:lpstr>
      <vt:lpstr>CT Brain</vt:lpstr>
      <vt:lpstr>Question 1</vt:lpstr>
      <vt:lpstr>Question 2</vt:lpstr>
      <vt:lpstr>Question 3</vt:lpstr>
      <vt:lpstr>Case 3</vt:lpstr>
      <vt:lpstr>ECG</vt:lpstr>
      <vt:lpstr>Question 1</vt:lpstr>
      <vt:lpstr>Question 2</vt:lpstr>
      <vt:lpstr>Question 3</vt:lpstr>
      <vt:lpstr>Question 4</vt:lpstr>
      <vt:lpstr>Question 5</vt:lpstr>
      <vt:lpstr>Case 4</vt:lpstr>
      <vt:lpstr>PowerPoint 簡報</vt:lpstr>
      <vt:lpstr>PowerPoint 簡報</vt:lpstr>
      <vt:lpstr>Question 1</vt:lpstr>
      <vt:lpstr>Question 2 </vt:lpstr>
      <vt:lpstr>Question 3 </vt:lpstr>
      <vt:lpstr>Question 4</vt:lpstr>
      <vt:lpstr>Question 5</vt:lpstr>
      <vt:lpstr>Case 5</vt:lpstr>
      <vt:lpstr>PowerPoint 簡報</vt:lpstr>
      <vt:lpstr>Question 1</vt:lpstr>
      <vt:lpstr>Question 2</vt:lpstr>
      <vt:lpstr>Question 3</vt:lpstr>
      <vt:lpstr>AAST Spleen Injury Grading</vt:lpstr>
      <vt:lpstr>Question 4</vt:lpstr>
      <vt:lpstr>Question 5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OSCE Questions</dc:title>
  <dc:creator>Mok Ka Leung</dc:creator>
  <cp:lastModifiedBy>Ka Leung Mok</cp:lastModifiedBy>
  <cp:revision>39</cp:revision>
  <dcterms:created xsi:type="dcterms:W3CDTF">2014-11-25T08:24:37Z</dcterms:created>
  <dcterms:modified xsi:type="dcterms:W3CDTF">2014-12-02T14:34:03Z</dcterms:modified>
</cp:coreProperties>
</file>